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6" r:id="rId9"/>
    <p:sldId id="263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7E355C-7A8A-F366-CE68-F19C922A9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988" y="1782698"/>
            <a:ext cx="8336647" cy="1646302"/>
          </a:xfrm>
        </p:spPr>
        <p:txBody>
          <a:bodyPr/>
          <a:lstStyle/>
          <a:p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První zkušenosti s robotickou resekcí rekta pro karcinom na Chirurgické klinice v Plzni </a:t>
            </a:r>
            <a:endParaRPr lang="cs-CZ" sz="32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01B7D14-A0CC-0D7C-90A6-7091D7391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4431" y="3772538"/>
            <a:ext cx="9068168" cy="1096899"/>
          </a:xfrm>
        </p:spPr>
        <p:txBody>
          <a:bodyPr/>
          <a:lstStyle/>
          <a:p>
            <a:pPr algn="l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O. Vyčítal,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J.Geiger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J. Novák, J.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Rosendorf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R. Polák, J.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Moláček</a:t>
            </a: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Chirurgická klinika Lékařské fakulty v Plzni, Univerzita Karlova a Fakultní nemocnice Plzeň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868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41004A-18DB-233D-E532-7EFDE3E3C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CD4608-A083-87B2-B40A-F4814441F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17482"/>
            <a:ext cx="8596668" cy="4633981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Naše dosavadní zkušenosti s robotickým přístupem operací karcinomu rekta nám dovolují indikovat i pacienty s předpokladem obtížné operace s úzkou pánví a vetší velikostí tumoru díky stabilní 3D optice a přesnosti ovládání nástrojů.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základě dosavadních výsledků pilotního souboru lze říci, že se nám podařilo vypořádat s learning </a:t>
            </a:r>
            <a:r>
              <a:rPr lang="cs-CZ" sz="18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curve</a:t>
            </a:r>
            <a:r>
              <a:rPr lang="cs-CZ" sz="1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naše data se přibližují robotickým kolorektálním centrům.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 robotické operaci zatím neindikujeme morbidně obézní pacienty a pacienty po přechozích několikanásobných laparotomiích s předpokladem četných adhezí. Do budoucna však přepokládáme, že se naše indikační kritéria rozšíří i o tyto pacienty.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0535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F65F11-A317-DEA8-BA67-293EA8F8F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61E75F-5A41-50C0-CB0C-4CA55174C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1462"/>
            <a:ext cx="8596668" cy="3880773"/>
          </a:xfrm>
        </p:spPr>
        <p:txBody>
          <a:bodyPr/>
          <a:lstStyle/>
          <a:p>
            <a:r>
              <a:rPr lang="cs-CZ" sz="1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Nízká přední 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resekce rekta </a:t>
            </a:r>
            <a:r>
              <a:rPr lang="cs-CZ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roboticky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asistovaně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již celosvětově zavedené technika, ověřená v multicentrických studiích jako bezpečná metoda. </a:t>
            </a:r>
          </a:p>
          <a:p>
            <a:r>
              <a:rPr lang="cs-CZ" sz="1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 prosinci 2019 byl ve FN Plzeň instalován robotický systém da Vinci 4. generace </a:t>
            </a:r>
            <a:r>
              <a:rPr lang="cs-CZ" sz="18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Xi</a:t>
            </a:r>
            <a:r>
              <a:rPr lang="cs-CZ" sz="1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r>
              <a:rPr lang="cs-CZ" sz="1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Jednalo se o 10. tuzemský zavedený systém v Česku. </a:t>
            </a:r>
          </a:p>
          <a:p>
            <a:r>
              <a:rPr lang="cs-CZ" sz="1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 září 2020 začal operační program.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cs-CZ" sz="1800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>
              <a:solidFill>
                <a:srgbClr val="21212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800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>
              <a:solidFill>
                <a:srgbClr val="21212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9E1B62-519D-FCF4-2107-EE7AEA18AD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84" t="45442" r="32282" b="21295"/>
          <a:stretch/>
        </p:blipFill>
        <p:spPr>
          <a:xfrm>
            <a:off x="1051737" y="4255935"/>
            <a:ext cx="3923931" cy="206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9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ECBDD3-83F3-D0DC-2A2D-81D41390D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a 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715CC1-5585-DEC1-C1B0-3D9592065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Cíle: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odělit se o naše dosavadní počáteční zkušenosti s robotickou operativou karcinomu rekta.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Metody: 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Jedná se o retrospektivní studii s 82 pacienty po robotické resekci rekta v době mezi zářím 2020 březnem 2023.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4627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4EB007-F34E-4170-F17D-E804DCCF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Nízká přední resekce rekta </a:t>
            </a:r>
            <a:r>
              <a:rPr lang="cs-CZ" dirty="0" err="1"/>
              <a:t>roboticky</a:t>
            </a:r>
            <a:r>
              <a:rPr lang="cs-CZ" dirty="0"/>
              <a:t> I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9BA5DF9-0E12-2073-79C1-163CF87C7A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835" t="3538" r="18521" b="19027"/>
          <a:stretch/>
        </p:blipFill>
        <p:spPr>
          <a:xfrm>
            <a:off x="687656" y="1455089"/>
            <a:ext cx="5110979" cy="3967043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5A467AA-416C-E325-1F80-6D9D5FD8D4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22" t="11593" r="28326" b="21218"/>
          <a:stretch/>
        </p:blipFill>
        <p:spPr>
          <a:xfrm>
            <a:off x="5896870" y="1455747"/>
            <a:ext cx="5335752" cy="3967043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3C58BEE3-24AC-2660-F210-4E2838C49F0F}"/>
              </a:ext>
            </a:extLst>
          </p:cNvPr>
          <p:cNvSpPr txBox="1"/>
          <p:nvPr/>
        </p:nvSpPr>
        <p:spPr>
          <a:xfrm>
            <a:off x="677334" y="5758267"/>
            <a:ext cx="4691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Mediální disekce s přerušením dolní </a:t>
            </a:r>
            <a:r>
              <a:rPr lang="cs-CZ" dirty="0" err="1"/>
              <a:t>mezenterické</a:t>
            </a:r>
            <a:r>
              <a:rPr lang="cs-CZ" dirty="0"/>
              <a:t> arterie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FC531F0-80D8-1396-2B19-32886E3E9420}"/>
              </a:ext>
            </a:extLst>
          </p:cNvPr>
          <p:cNvSpPr txBox="1"/>
          <p:nvPr/>
        </p:nvSpPr>
        <p:spPr>
          <a:xfrm>
            <a:off x="6035040" y="5758267"/>
            <a:ext cx="3864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Totální </a:t>
            </a:r>
            <a:r>
              <a:rPr lang="cs-CZ" dirty="0" err="1"/>
              <a:t>mezorektální</a:t>
            </a:r>
            <a:r>
              <a:rPr lang="cs-CZ" dirty="0"/>
              <a:t> excize</a:t>
            </a:r>
          </a:p>
        </p:txBody>
      </p:sp>
    </p:spTree>
    <p:extLst>
      <p:ext uri="{BB962C8B-B14F-4D97-AF65-F5344CB8AC3E}">
        <p14:creationId xmlns:p14="http://schemas.microsoft.com/office/powerpoint/2010/main" val="1463368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9C99D4F-CA8C-8994-71CA-9B20A5311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087" t="4290" r="26630" b="18029"/>
          <a:stretch/>
        </p:blipFill>
        <p:spPr>
          <a:xfrm>
            <a:off x="677863" y="1488281"/>
            <a:ext cx="4999567" cy="388143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2818570-671D-ABC9-C76D-5931FD9FDF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78" t="3943" r="23849" b="21217"/>
          <a:stretch/>
        </p:blipFill>
        <p:spPr>
          <a:xfrm>
            <a:off x="5842404" y="1488281"/>
            <a:ext cx="5384838" cy="3881437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860A1322-E526-A06E-C25C-ACC859C0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cs-CZ" dirty="0"/>
              <a:t>Nízká přední resekce rekta </a:t>
            </a:r>
            <a:r>
              <a:rPr lang="cs-CZ" dirty="0" err="1"/>
              <a:t>roboticky</a:t>
            </a:r>
            <a:r>
              <a:rPr lang="cs-CZ" dirty="0"/>
              <a:t> II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8106EAB-00F8-290F-E459-7549F53BEDCD}"/>
              </a:ext>
            </a:extLst>
          </p:cNvPr>
          <p:cNvSpPr txBox="1"/>
          <p:nvPr/>
        </p:nvSpPr>
        <p:spPr>
          <a:xfrm>
            <a:off x="677863" y="5534108"/>
            <a:ext cx="491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Přerušení dolního rekta lineárním </a:t>
            </a:r>
            <a:r>
              <a:rPr lang="cs-CZ" dirty="0" err="1"/>
              <a:t>staplerem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8BAF5F2-02FB-A7E1-240C-00A40D190541}"/>
              </a:ext>
            </a:extLst>
          </p:cNvPr>
          <p:cNvSpPr txBox="1"/>
          <p:nvPr/>
        </p:nvSpPr>
        <p:spPr>
          <a:xfrm>
            <a:off x="5915770" y="5565913"/>
            <a:ext cx="508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Dokončení </a:t>
            </a:r>
            <a:r>
              <a:rPr lang="cs-CZ" dirty="0" err="1"/>
              <a:t>anastomozy</a:t>
            </a:r>
            <a:r>
              <a:rPr lang="cs-CZ" dirty="0"/>
              <a:t> cirkulárním </a:t>
            </a:r>
            <a:r>
              <a:rPr lang="cs-CZ" dirty="0" err="1"/>
              <a:t>staplerem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8322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CB379-B75A-D27D-F99D-1D1DD486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CB04C2-A5FA-401B-D597-7E918D092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3041"/>
            <a:ext cx="8596668" cy="4578322"/>
          </a:xfrm>
        </p:spPr>
        <p:txBody>
          <a:bodyPr/>
          <a:lstStyle/>
          <a:p>
            <a:pPr marL="0" indent="0">
              <a:buNone/>
            </a:pPr>
            <a:endParaRPr lang="cs-CZ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DC130462-C19E-D201-9BDD-4B34D5D81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79098"/>
              </p:ext>
            </p:extLst>
          </p:nvPr>
        </p:nvGraphicFramePr>
        <p:xfrm>
          <a:off x="857058" y="1392572"/>
          <a:ext cx="5124292" cy="19151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3606">
                  <a:extLst>
                    <a:ext uri="{9D8B030D-6E8A-4147-A177-3AD203B41FA5}">
                      <a16:colId xmlns:a16="http://schemas.microsoft.com/office/drawing/2014/main" val="510336416"/>
                    </a:ext>
                  </a:extLst>
                </a:gridCol>
                <a:gridCol w="1554037">
                  <a:extLst>
                    <a:ext uri="{9D8B030D-6E8A-4147-A177-3AD203B41FA5}">
                      <a16:colId xmlns:a16="http://schemas.microsoft.com/office/drawing/2014/main" val="1176513895"/>
                    </a:ext>
                  </a:extLst>
                </a:gridCol>
                <a:gridCol w="1886649">
                  <a:extLst>
                    <a:ext uri="{9D8B030D-6E8A-4147-A177-3AD203B41FA5}">
                      <a16:colId xmlns:a16="http://schemas.microsoft.com/office/drawing/2014/main" val="3391477342"/>
                    </a:ext>
                  </a:extLst>
                </a:gridCol>
              </a:tblGrid>
              <a:tr h="523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Věk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Průměr 64,1 roku ± 11,01 (v rozmezí 36 až 85 let).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096460"/>
                  </a:ext>
                </a:extLst>
              </a:tr>
              <a:tr h="278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BMI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Průměr 27 ±4,02 ( v rozmezí 18,8-40,1)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991016"/>
                  </a:ext>
                </a:extLst>
              </a:tr>
              <a:tr h="278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ASA 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1 (1,2%)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4861864"/>
                  </a:ext>
                </a:extLst>
              </a:tr>
              <a:tr h="278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ASA II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61 (74,4%)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20563716"/>
                  </a:ext>
                </a:extLst>
              </a:tr>
              <a:tr h="278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ASA III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18 (22%)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27218802"/>
                  </a:ext>
                </a:extLst>
              </a:tr>
              <a:tr h="278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ASA IV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2 (2,4%)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24037861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B6178592-86C4-8033-5D2A-23B86D336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339923"/>
              </p:ext>
            </p:extLst>
          </p:nvPr>
        </p:nvGraphicFramePr>
        <p:xfrm>
          <a:off x="857058" y="3907003"/>
          <a:ext cx="5124292" cy="1734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9942">
                  <a:extLst>
                    <a:ext uri="{9D8B030D-6E8A-4147-A177-3AD203B41FA5}">
                      <a16:colId xmlns:a16="http://schemas.microsoft.com/office/drawing/2014/main" val="1573826112"/>
                    </a:ext>
                  </a:extLst>
                </a:gridCol>
                <a:gridCol w="1484350">
                  <a:extLst>
                    <a:ext uri="{9D8B030D-6E8A-4147-A177-3AD203B41FA5}">
                      <a16:colId xmlns:a16="http://schemas.microsoft.com/office/drawing/2014/main" val="3498445181"/>
                    </a:ext>
                  </a:extLst>
                </a:gridCol>
              </a:tblGrid>
              <a:tr h="280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UICC </a:t>
                      </a:r>
                      <a:r>
                        <a:rPr lang="cs-CZ" sz="1200" dirty="0" err="1">
                          <a:effectLst/>
                        </a:rPr>
                        <a:t>stage</a:t>
                      </a:r>
                      <a:r>
                        <a:rPr lang="cs-CZ" sz="1200" dirty="0">
                          <a:effectLst/>
                        </a:rPr>
                        <a:t> dle </a:t>
                      </a:r>
                      <a:r>
                        <a:rPr lang="cs-CZ" sz="1200" dirty="0" err="1">
                          <a:effectLst/>
                        </a:rPr>
                        <a:t>pTNM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Pacientů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2007552"/>
                  </a:ext>
                </a:extLst>
              </a:tr>
              <a:tr h="3319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0 (kompletní patologická odpověď)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11 ( 13,4%)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3926476"/>
                  </a:ext>
                </a:extLst>
              </a:tr>
              <a:tr h="280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28 (34,1%)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6347272"/>
                  </a:ext>
                </a:extLst>
              </a:tr>
              <a:tr h="280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II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14 (17,1%)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2142261"/>
                  </a:ext>
                </a:extLst>
              </a:tr>
              <a:tr h="280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III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24 (29,3%)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3664469"/>
                  </a:ext>
                </a:extLst>
              </a:tr>
              <a:tr h="280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IV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5 (6,2%)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4492629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893822" y="3422708"/>
            <a:ext cx="4844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Deskripce souboru pacientů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93822" y="5796793"/>
            <a:ext cx="399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Rozložení klinických stádií CRCA v souboru pacientů </a:t>
            </a:r>
          </a:p>
        </p:txBody>
      </p:sp>
      <p:graphicFrame>
        <p:nvGraphicFramePr>
          <p:cNvPr id="9" name="Zástupný obsah 3">
            <a:extLst>
              <a:ext uri="{FF2B5EF4-FFF2-40B4-BE49-F238E27FC236}">
                <a16:creationId xmlns:a16="http://schemas.microsoft.com/office/drawing/2014/main" id="{F74993C8-3A5D-8849-704B-992D97E393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7125119"/>
              </p:ext>
            </p:extLst>
          </p:nvPr>
        </p:nvGraphicFramePr>
        <p:xfrm>
          <a:off x="6676205" y="1392572"/>
          <a:ext cx="2829415" cy="14480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5043">
                  <a:extLst>
                    <a:ext uri="{9D8B030D-6E8A-4147-A177-3AD203B41FA5}">
                      <a16:colId xmlns:a16="http://schemas.microsoft.com/office/drawing/2014/main" val="1745572155"/>
                    </a:ext>
                  </a:extLst>
                </a:gridCol>
                <a:gridCol w="944372">
                  <a:extLst>
                    <a:ext uri="{9D8B030D-6E8A-4147-A177-3AD203B41FA5}">
                      <a16:colId xmlns:a16="http://schemas.microsoft.com/office/drawing/2014/main" val="267508842"/>
                    </a:ext>
                  </a:extLst>
                </a:gridCol>
              </a:tblGrid>
              <a:tr h="3230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Lokalizace tumoru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Pacientů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5861459"/>
                  </a:ext>
                </a:extLst>
              </a:tr>
              <a:tr h="4789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Horní rektum + </a:t>
                      </a:r>
                      <a:r>
                        <a:rPr lang="cs-CZ" sz="1200" dirty="0" err="1">
                          <a:effectLst/>
                        </a:rPr>
                        <a:t>rektosigmoideum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33 (40,2%)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0893495"/>
                  </a:ext>
                </a:extLst>
              </a:tr>
              <a:tr h="3230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Střední rektum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32 (39%)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3496247"/>
                  </a:ext>
                </a:extLst>
              </a:tr>
              <a:tr h="3230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Dolní rektum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17 (20,7%)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6458365"/>
                  </a:ext>
                </a:extLst>
              </a:tr>
            </a:tbl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D1125BE2-EC47-41C9-0156-BFE97368476B}"/>
              </a:ext>
            </a:extLst>
          </p:cNvPr>
          <p:cNvSpPr txBox="1"/>
          <p:nvPr/>
        </p:nvSpPr>
        <p:spPr>
          <a:xfrm>
            <a:off x="6676205" y="3422708"/>
            <a:ext cx="301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Lokalizace karcinomu rekta</a:t>
            </a:r>
          </a:p>
        </p:txBody>
      </p:sp>
    </p:spTree>
    <p:extLst>
      <p:ext uri="{BB962C8B-B14F-4D97-AF65-F5344CB8AC3E}">
        <p14:creationId xmlns:p14="http://schemas.microsoft.com/office/powerpoint/2010/main" val="2278784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87A97A-1D25-F1A5-78A0-97AAB7ACE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17" y="492154"/>
            <a:ext cx="8596668" cy="1320800"/>
          </a:xfrm>
        </p:spPr>
        <p:txBody>
          <a:bodyPr/>
          <a:lstStyle/>
          <a:p>
            <a:r>
              <a:rPr lang="cs-CZ" dirty="0"/>
              <a:t>Výsledky II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9EB03D63-C3E6-3CBD-B6CC-E6D27F977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071876"/>
              </p:ext>
            </p:extLst>
          </p:nvPr>
        </p:nvGraphicFramePr>
        <p:xfrm>
          <a:off x="411216" y="1513540"/>
          <a:ext cx="8756637" cy="4251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7522">
                  <a:extLst>
                    <a:ext uri="{9D8B030D-6E8A-4147-A177-3AD203B41FA5}">
                      <a16:colId xmlns:a16="http://schemas.microsoft.com/office/drawing/2014/main" val="4011924523"/>
                    </a:ext>
                  </a:extLst>
                </a:gridCol>
                <a:gridCol w="1080304">
                  <a:extLst>
                    <a:ext uri="{9D8B030D-6E8A-4147-A177-3AD203B41FA5}">
                      <a16:colId xmlns:a16="http://schemas.microsoft.com/office/drawing/2014/main" val="3959284371"/>
                    </a:ext>
                  </a:extLst>
                </a:gridCol>
                <a:gridCol w="4478811">
                  <a:extLst>
                    <a:ext uri="{9D8B030D-6E8A-4147-A177-3AD203B41FA5}">
                      <a16:colId xmlns:a16="http://schemas.microsoft.com/office/drawing/2014/main" val="1420445671"/>
                    </a:ext>
                  </a:extLst>
                </a:gridCol>
              </a:tblGrid>
              <a:tr h="786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Komplikace dle </a:t>
                      </a:r>
                      <a:r>
                        <a:rPr lang="cs-CZ" sz="1100" dirty="0" err="1">
                          <a:effectLst/>
                        </a:rPr>
                        <a:t>Clavien</a:t>
                      </a:r>
                      <a:r>
                        <a:rPr lang="cs-CZ" sz="1100" dirty="0">
                          <a:effectLst/>
                        </a:rPr>
                        <a:t> – </a:t>
                      </a:r>
                      <a:r>
                        <a:rPr lang="cs-CZ" sz="1100" dirty="0" err="1">
                          <a:effectLst/>
                        </a:rPr>
                        <a:t>Dindo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8" marR="63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Relativní četnost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8" marR="63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Typ komplikace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8" marR="63878" marT="0" marB="0"/>
                </a:tc>
                <a:extLst>
                  <a:ext uri="{0D108BD9-81ED-4DB2-BD59-A6C34878D82A}">
                    <a16:rowId xmlns:a16="http://schemas.microsoft.com/office/drawing/2014/main" val="617746824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I.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8" marR="63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4,9%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8" marR="63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Retence močová v den dimise (2x), přechodná paréza n. radialis (1x), krvácení z anastomozy po dimisi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8" marR="63878" marT="0" marB="0"/>
                </a:tc>
                <a:extLst>
                  <a:ext uri="{0D108BD9-81ED-4DB2-BD59-A6C34878D82A}">
                    <a16:rowId xmlns:a16="http://schemas.microsoft.com/office/drawing/2014/main" val="2258731759"/>
                  </a:ext>
                </a:extLst>
              </a:tr>
              <a:tr h="893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II. 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8" marR="63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4,9%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8" marR="63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 err="1">
                          <a:effectLst/>
                        </a:rPr>
                        <a:t>Anastomotický</a:t>
                      </a:r>
                      <a:r>
                        <a:rPr lang="cs-CZ" sz="1100" dirty="0">
                          <a:effectLst/>
                        </a:rPr>
                        <a:t> </a:t>
                      </a:r>
                      <a:r>
                        <a:rPr lang="cs-CZ" sz="1100" dirty="0" err="1">
                          <a:effectLst/>
                        </a:rPr>
                        <a:t>leak</a:t>
                      </a:r>
                      <a:r>
                        <a:rPr lang="cs-CZ" sz="1100" dirty="0">
                          <a:effectLst/>
                        </a:rPr>
                        <a:t> B (2x),</a:t>
                      </a:r>
                      <a:endParaRPr lang="cs-CZ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nitrobřišní kolekce při </a:t>
                      </a:r>
                      <a:r>
                        <a:rPr lang="cs-CZ" sz="1100" dirty="0" err="1">
                          <a:effectLst/>
                        </a:rPr>
                        <a:t>duodenojejunálním</a:t>
                      </a:r>
                      <a:r>
                        <a:rPr lang="cs-CZ" sz="1100" dirty="0">
                          <a:effectLst/>
                        </a:rPr>
                        <a:t> přechodu s ATB terapií (1x), hematom břišní stěny s nutností transfuzí (1x)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8" marR="63878" marT="0" marB="0"/>
                </a:tc>
                <a:extLst>
                  <a:ext uri="{0D108BD9-81ED-4DB2-BD59-A6C34878D82A}">
                    <a16:rowId xmlns:a16="http://schemas.microsoft.com/office/drawing/2014/main" val="3789026454"/>
                  </a:ext>
                </a:extLst>
              </a:tr>
              <a:tr h="697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III.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8" marR="63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10%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8" marR="63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 err="1">
                          <a:effectLst/>
                        </a:rPr>
                        <a:t>Anastomotický</a:t>
                      </a:r>
                      <a:r>
                        <a:rPr lang="cs-CZ" sz="1100" dirty="0">
                          <a:effectLst/>
                        </a:rPr>
                        <a:t> </a:t>
                      </a:r>
                      <a:r>
                        <a:rPr lang="cs-CZ" sz="1100" dirty="0" err="1">
                          <a:effectLst/>
                        </a:rPr>
                        <a:t>leak</a:t>
                      </a:r>
                      <a:r>
                        <a:rPr lang="cs-CZ" sz="1100" dirty="0">
                          <a:effectLst/>
                        </a:rPr>
                        <a:t> C (7x), </a:t>
                      </a:r>
                      <a:endParaRPr lang="cs-CZ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laparoskopická revize pro zapadlý břišní </a:t>
                      </a:r>
                      <a:r>
                        <a:rPr lang="cs-CZ" sz="1100" dirty="0" err="1">
                          <a:effectLst/>
                        </a:rPr>
                        <a:t>dren</a:t>
                      </a:r>
                      <a:r>
                        <a:rPr lang="cs-CZ" sz="1100" dirty="0">
                          <a:effectLst/>
                        </a:rPr>
                        <a:t> (1x)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8" marR="63878" marT="0" marB="0"/>
                </a:tc>
                <a:extLst>
                  <a:ext uri="{0D108BD9-81ED-4DB2-BD59-A6C34878D82A}">
                    <a16:rowId xmlns:a16="http://schemas.microsoft.com/office/drawing/2014/main" val="2291885471"/>
                  </a:ext>
                </a:extLst>
              </a:tr>
              <a:tr h="893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IV.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8" marR="63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2,4%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8" marR="63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 err="1">
                          <a:effectLst/>
                        </a:rPr>
                        <a:t>Anastomotický</a:t>
                      </a:r>
                      <a:r>
                        <a:rPr lang="cs-CZ" sz="1100" dirty="0">
                          <a:effectLst/>
                        </a:rPr>
                        <a:t> </a:t>
                      </a:r>
                      <a:r>
                        <a:rPr lang="cs-CZ" sz="1100" dirty="0" err="1">
                          <a:effectLst/>
                        </a:rPr>
                        <a:t>leak</a:t>
                      </a:r>
                      <a:r>
                        <a:rPr lang="cs-CZ" sz="1100" dirty="0">
                          <a:effectLst/>
                        </a:rPr>
                        <a:t> C s těžkou sepsí s nutností </a:t>
                      </a:r>
                      <a:r>
                        <a:rPr lang="cs-CZ" sz="1100" dirty="0" err="1">
                          <a:effectLst/>
                        </a:rPr>
                        <a:t>intezivní</a:t>
                      </a:r>
                      <a:r>
                        <a:rPr lang="cs-CZ" sz="1100" dirty="0">
                          <a:effectLst/>
                        </a:rPr>
                        <a:t> péče (1x),</a:t>
                      </a:r>
                      <a:endParaRPr lang="cs-CZ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kardiální selhávání po protrahovaném </a:t>
                      </a:r>
                      <a:r>
                        <a:rPr lang="cs-CZ" sz="1100" dirty="0" err="1">
                          <a:effectLst/>
                        </a:rPr>
                        <a:t>chir</a:t>
                      </a:r>
                      <a:r>
                        <a:rPr lang="cs-CZ" sz="1100" dirty="0">
                          <a:effectLst/>
                        </a:rPr>
                        <a:t>. výkonu (1x) 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8" marR="63878" marT="0" marB="0"/>
                </a:tc>
                <a:extLst>
                  <a:ext uri="{0D108BD9-81ED-4DB2-BD59-A6C34878D82A}">
                    <a16:rowId xmlns:a16="http://schemas.microsoft.com/office/drawing/2014/main" val="4275836323"/>
                  </a:ext>
                </a:extLst>
              </a:tr>
              <a:tr h="391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V.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3" marR="414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1,2%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3" marR="414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 err="1">
                          <a:effectLst/>
                        </a:rPr>
                        <a:t>Anastomotický</a:t>
                      </a:r>
                      <a:r>
                        <a:rPr lang="cs-CZ" sz="1100" dirty="0">
                          <a:effectLst/>
                        </a:rPr>
                        <a:t> </a:t>
                      </a:r>
                      <a:r>
                        <a:rPr lang="cs-CZ" sz="1100" dirty="0" err="1">
                          <a:effectLst/>
                        </a:rPr>
                        <a:t>leak</a:t>
                      </a:r>
                      <a:r>
                        <a:rPr lang="cs-CZ" sz="1100" dirty="0">
                          <a:effectLst/>
                        </a:rPr>
                        <a:t> C s nutností revize, úmrtí v důsledku septického šoku (1x)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3" marR="41403" marT="0" marB="0"/>
                </a:tc>
                <a:extLst>
                  <a:ext uri="{0D108BD9-81ED-4DB2-BD59-A6C34878D82A}">
                    <a16:rowId xmlns:a16="http://schemas.microsoft.com/office/drawing/2014/main" val="3558736324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411217" y="5996514"/>
            <a:ext cx="421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30 denní pooperační komplikace</a:t>
            </a:r>
          </a:p>
        </p:txBody>
      </p:sp>
    </p:spTree>
    <p:extLst>
      <p:ext uri="{BB962C8B-B14F-4D97-AF65-F5344CB8AC3E}">
        <p14:creationId xmlns:p14="http://schemas.microsoft.com/office/powerpoint/2010/main" val="2359550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47B3CC-BCFE-F28B-8DE0-23C6614CB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III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D32808-AF93-D00B-02A2-4C9A734E7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Pojistná ileostomii  u 10 pacientů (12 %), jednalo se o 7 pacientů a 3 pacientky po </a:t>
            </a:r>
            <a:r>
              <a:rPr lang="cs-CZ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neoadjuvantní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onkologické léčbě s technicky obtížnou anastomózou na nízkém rektu.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Neoadjuvantní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terapii podstoupilo 19 pacientů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9 z těchto pacientů již byla obnovena kontinuita GIT.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Tumor specifickou </a:t>
            </a:r>
            <a:r>
              <a:rPr lang="cs-CZ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mezorektální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excizi jsme provedli ve 21 případech (69% ze všech tumorů horního rekta).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Průměrná doba hospitalizace byla 11,2 dny ± 5 dnů, (medián 9 dnů v rozmezí 7 až 35 dnů) 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Dva pacienti byli </a:t>
            </a:r>
            <a:r>
              <a:rPr lang="cs-CZ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reoperováni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 komplikace spojené s protektivní ileostomií (ileus po obnovení kontinuity GIT).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 ohledem na krátké pooperační období nejsou výsledky bezpříznakového a celkového přežití vypovídající, ale v rámci dosavadního sledování došlo v uvedeném souboru pacientů ve 4 případech k lokální recidivě (4,8 %).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6603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4C54F7-02A4-A0FE-EC45-6D68CC7F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terapie </a:t>
            </a:r>
            <a:r>
              <a:rPr lang="cs-CZ" dirty="0" err="1"/>
              <a:t>anastomotického</a:t>
            </a:r>
            <a:r>
              <a:rPr lang="cs-CZ" dirty="0"/>
              <a:t> </a:t>
            </a:r>
            <a:r>
              <a:rPr lang="cs-CZ" dirty="0" err="1"/>
              <a:t>leaku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40B4D5-7A50-412B-B746-2DF5B317A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6D3C816-6CD2-DC94-95D2-F35C8DD2AC42}"/>
              </a:ext>
            </a:extLst>
          </p:cNvPr>
          <p:cNvSpPr txBox="1"/>
          <p:nvPr/>
        </p:nvSpPr>
        <p:spPr>
          <a:xfrm flipH="1">
            <a:off x="761224" y="5111913"/>
            <a:ext cx="6836649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Zhojení parciální dehiscence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anastomozy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pomocí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endosponge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  Pacientka již má obnovenou kontinuitu GIT.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D946CC1-4045-888A-37C4-309ECC1F4420}"/>
              </a:ext>
            </a:extLst>
          </p:cNvPr>
          <p:cNvSpPr txBox="1"/>
          <p:nvPr/>
        </p:nvSpPr>
        <p:spPr>
          <a:xfrm>
            <a:off x="760680" y="1342659"/>
            <a:ext cx="222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ABCBF037-F3B8-E06D-42A8-9131A551BA31}"/>
              </a:ext>
            </a:extLst>
          </p:cNvPr>
          <p:cNvGrpSpPr/>
          <p:nvPr/>
        </p:nvGrpSpPr>
        <p:grpSpPr>
          <a:xfrm>
            <a:off x="760680" y="1270000"/>
            <a:ext cx="6176472" cy="3639142"/>
            <a:chOff x="760680" y="1316849"/>
            <a:chExt cx="6176472" cy="3639142"/>
          </a:xfrm>
        </p:grpSpPr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AE545318-F5DB-33DC-A23A-C9C31FB68402}"/>
                </a:ext>
              </a:extLst>
            </p:cNvPr>
            <p:cNvGrpSpPr/>
            <p:nvPr/>
          </p:nvGrpSpPr>
          <p:grpSpPr>
            <a:xfrm>
              <a:off x="760680" y="1342659"/>
              <a:ext cx="6176472" cy="3613332"/>
              <a:chOff x="0" y="-817"/>
              <a:chExt cx="6176837" cy="3613514"/>
            </a:xfrm>
          </p:grpSpPr>
          <p:pic>
            <p:nvPicPr>
              <p:cNvPr id="5" name="Obrázek 4" descr="Obsah obrázku snímek obrazovky&#10;&#10;Popis byl vytvořen automaticky">
                <a:extLst>
                  <a:ext uri="{FF2B5EF4-FFF2-40B4-BE49-F238E27FC236}">
                    <a16:creationId xmlns:a16="http://schemas.microsoft.com/office/drawing/2014/main" id="{56EAB3AF-2EF4-A998-AE51-9DD6C9C5A51C}"/>
                  </a:ext>
                </a:extLst>
              </p:cNvPr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770" t="6956" r="4893" b="9854"/>
              <a:stretch/>
            </p:blipFill>
            <p:spPr bwMode="auto">
              <a:xfrm>
                <a:off x="3929743" y="-817"/>
                <a:ext cx="2247094" cy="1925593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6" name="Obrázek 5">
                <a:extLst>
                  <a:ext uri="{FF2B5EF4-FFF2-40B4-BE49-F238E27FC236}">
                    <a16:creationId xmlns:a16="http://schemas.microsoft.com/office/drawing/2014/main" id="{9570BCFB-4ED8-CB24-9277-462544C90880}"/>
                  </a:ext>
                </a:extLst>
              </p:cNvPr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951" t="5201" r="3108" b="7407"/>
              <a:stretch/>
            </p:blipFill>
            <p:spPr bwMode="auto">
              <a:xfrm>
                <a:off x="0" y="1926772"/>
                <a:ext cx="2035175" cy="168592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7" name="Obrázek 6" descr="Obsah obrázku snímek obrazovky&#10;&#10;Popis byl vytvořen automaticky">
                <a:extLst>
                  <a:ext uri="{FF2B5EF4-FFF2-40B4-BE49-F238E27FC236}">
                    <a16:creationId xmlns:a16="http://schemas.microsoft.com/office/drawing/2014/main" id="{6EC8B9C3-877D-7D79-D165-A34B102CF795}"/>
                  </a:ext>
                </a:extLst>
              </p:cNvPr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935" t="7142" r="4431" b="8466"/>
              <a:stretch>
                <a:fillRect/>
              </a:stretch>
            </p:blipFill>
            <p:spPr>
              <a:xfrm>
                <a:off x="2035629" y="1905000"/>
                <a:ext cx="2013585" cy="1707515"/>
              </a:xfrm>
              <a:prstGeom prst="rect">
                <a:avLst/>
              </a:prstGeom>
              <a:noFill/>
              <a:ln>
                <a:noFill/>
                <a:prstDash/>
              </a:ln>
            </p:spPr>
          </p:pic>
          <p:pic>
            <p:nvPicPr>
              <p:cNvPr id="8" name="Obrázek 7" descr="Obsah obrázku snímek obrazovky, Multimediální software, text, Editace&#10;&#10;Popis byl vytvořen automaticky">
                <a:extLst>
                  <a:ext uri="{FF2B5EF4-FFF2-40B4-BE49-F238E27FC236}">
                    <a16:creationId xmlns:a16="http://schemas.microsoft.com/office/drawing/2014/main" id="{80B7BBC2-5110-AB94-4D2D-4694EAE87EF9}"/>
                  </a:ext>
                </a:extLst>
              </p:cNvPr>
              <p:cNvPicPr/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198" t="4399" r="9607" b="4973"/>
              <a:stretch/>
            </p:blipFill>
            <p:spPr bwMode="auto">
              <a:xfrm>
                <a:off x="2035629" y="-817"/>
                <a:ext cx="1893570" cy="1924958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9" name="Obrázek 8">
                <a:extLst>
                  <a:ext uri="{FF2B5EF4-FFF2-40B4-BE49-F238E27FC236}">
                    <a16:creationId xmlns:a16="http://schemas.microsoft.com/office/drawing/2014/main" id="{D22E5CFE-3F77-AB4B-E2B6-A615CCD126DF}"/>
                  </a:ext>
                </a:extLst>
              </p:cNvPr>
              <p:cNvPicPr/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56" t="2380" r="9746" b="8730"/>
              <a:stretch/>
            </p:blipFill>
            <p:spPr bwMode="auto">
              <a:xfrm>
                <a:off x="0" y="0"/>
                <a:ext cx="2035175" cy="192595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FE42C3AD-74DC-E6C7-A7C9-0C7A8D8DB4ED}"/>
                </a:ext>
              </a:extLst>
            </p:cNvPr>
            <p:cNvSpPr txBox="1"/>
            <p:nvPr/>
          </p:nvSpPr>
          <p:spPr>
            <a:xfrm>
              <a:off x="2766000" y="1318395"/>
              <a:ext cx="2226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894E1C72-9886-7252-A7EE-96FFEF00E183}"/>
                </a:ext>
              </a:extLst>
            </p:cNvPr>
            <p:cNvSpPr txBox="1"/>
            <p:nvPr/>
          </p:nvSpPr>
          <p:spPr>
            <a:xfrm>
              <a:off x="4660001" y="1316849"/>
              <a:ext cx="2226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F569F4C7-DC42-FBDB-593D-6CC77DD2C31A}"/>
                </a:ext>
              </a:extLst>
            </p:cNvPr>
            <p:cNvSpPr txBox="1"/>
            <p:nvPr/>
          </p:nvSpPr>
          <p:spPr>
            <a:xfrm>
              <a:off x="760680" y="3202340"/>
              <a:ext cx="2226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4000EC67-B70B-AB50-0229-96388F5A19A3}"/>
                </a:ext>
              </a:extLst>
            </p:cNvPr>
            <p:cNvSpPr txBox="1"/>
            <p:nvPr/>
          </p:nvSpPr>
          <p:spPr>
            <a:xfrm>
              <a:off x="790869" y="1387047"/>
              <a:ext cx="2226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26857453-0657-74F0-3514-77B2AE2EF6EA}"/>
                </a:ext>
              </a:extLst>
            </p:cNvPr>
            <p:cNvSpPr txBox="1"/>
            <p:nvPr/>
          </p:nvSpPr>
          <p:spPr>
            <a:xfrm>
              <a:off x="2784758" y="3202340"/>
              <a:ext cx="2226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203325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</TotalTime>
  <Words>722</Words>
  <Application>Microsoft Office PowerPoint</Application>
  <PresentationFormat>Širokoúhlá obrazovka</PresentationFormat>
  <Paragraphs>107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 3</vt:lpstr>
      <vt:lpstr>Fazeta</vt:lpstr>
      <vt:lpstr>První zkušenosti s robotickou resekcí rekta pro karcinom na Chirurgické klinice v Plzni </vt:lpstr>
      <vt:lpstr>Úvod</vt:lpstr>
      <vt:lpstr>Cíle a metody</vt:lpstr>
      <vt:lpstr>Nízká přední resekce rekta roboticky I</vt:lpstr>
      <vt:lpstr>Nízká přední resekce rekta roboticky II</vt:lpstr>
      <vt:lpstr>Výsledky I</vt:lpstr>
      <vt:lpstr>Výsledky II</vt:lpstr>
      <vt:lpstr>Výsledky III</vt:lpstr>
      <vt:lpstr>Možnosti terapie anastomotického leaku</vt:lpstr>
      <vt:lpstr>Závěr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První zkušenosti s robotickou resekcí rekta pro karcinom na Chirurgické klinice v Plzni</dc:title>
  <dc:creator>Ondřej Vyčítal</dc:creator>
  <cp:lastModifiedBy>Vycital Ondrej</cp:lastModifiedBy>
  <cp:revision>23</cp:revision>
  <dcterms:created xsi:type="dcterms:W3CDTF">2024-03-17T17:57:51Z</dcterms:created>
  <dcterms:modified xsi:type="dcterms:W3CDTF">2024-03-19T10:51:47Z</dcterms:modified>
</cp:coreProperties>
</file>